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64" r:id="rId3"/>
  </p:sldIdLst>
  <p:sldSz cx="9217025" cy="57610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 horzBarState="maximized">
    <p:restoredLeft sz="15620"/>
    <p:restoredTop sz="94660"/>
  </p:normalViewPr>
  <p:slideViewPr>
    <p:cSldViewPr>
      <p:cViewPr>
        <p:scale>
          <a:sx n="150" d="100"/>
          <a:sy n="150" d="100"/>
        </p:scale>
        <p:origin x="-420" y="-3042"/>
      </p:cViewPr>
      <p:guideLst>
        <p:guide orient="horz" pos="1815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1277" y="1789656"/>
            <a:ext cx="7834471" cy="123488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2554" y="3264588"/>
            <a:ext cx="6451918" cy="147226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022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29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2343" y="230709"/>
            <a:ext cx="2073831" cy="49155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0851" y="230709"/>
            <a:ext cx="6067875" cy="49155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40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2522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82" y="3702001"/>
            <a:ext cx="7834471" cy="114420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8082" y="2441774"/>
            <a:ext cx="7834471" cy="126022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299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851" y="1344243"/>
            <a:ext cx="4070853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5321" y="1344243"/>
            <a:ext cx="4070853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022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51" y="1289566"/>
            <a:ext cx="4072453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851" y="1826996"/>
            <a:ext cx="4072453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2121" y="1289566"/>
            <a:ext cx="4074053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82121" y="1826996"/>
            <a:ext cx="4074053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9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700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7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52" y="229375"/>
            <a:ext cx="3032338" cy="9761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01" y="229375"/>
            <a:ext cx="5152573" cy="49168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0852" y="1205551"/>
            <a:ext cx="3032338" cy="39407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33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6601" y="4032727"/>
            <a:ext cx="5530215" cy="4760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6601" y="514759"/>
            <a:ext cx="5530215" cy="345662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6601" y="4508813"/>
            <a:ext cx="5530215" cy="6761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886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0851" y="230709"/>
            <a:ext cx="8295323" cy="960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51" y="1344243"/>
            <a:ext cx="8295323" cy="3802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0851" y="5339629"/>
            <a:ext cx="2150639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25197-07B4-483D-AF51-A2B299987776}" type="datetimeFigureOut">
              <a:rPr lang="en-GB" smtClean="0"/>
              <a:t>30/08/2023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49150" y="5339629"/>
            <a:ext cx="2918725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05535" y="5339629"/>
            <a:ext cx="2150639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673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719" t="13750" r="35938" b="2171"/>
          <a:stretch/>
        </p:blipFill>
        <p:spPr>
          <a:xfrm>
            <a:off x="3768126" y="40298"/>
            <a:ext cx="2901732" cy="557652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577676" y="1010052"/>
            <a:ext cx="23880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Instrument fully enclosed by frame for optional interlocked doors/accessory </a:t>
            </a:r>
            <a:r>
              <a:rPr lang="en-GB" sz="1200" dirty="0" smtClean="0"/>
              <a:t>attachment</a:t>
            </a:r>
            <a:endParaRPr lang="en-GB" sz="1200" dirty="0"/>
          </a:p>
        </p:txBody>
      </p:sp>
      <p:cxnSp>
        <p:nvCxnSpPr>
          <p:cNvPr id="7" name="Straight Arrow Connector 6"/>
          <p:cNvCxnSpPr>
            <a:stCxn id="6" idx="1"/>
          </p:cNvCxnSpPr>
          <p:nvPr/>
        </p:nvCxnSpPr>
        <p:spPr>
          <a:xfrm flipH="1">
            <a:off x="4421712" y="1333218"/>
            <a:ext cx="2155964" cy="125578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6577677" y="1658124"/>
            <a:ext cx="2376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Native mounting provision for Raspberry Pi cameras and LED light </a:t>
            </a:r>
            <a:r>
              <a:rPr lang="en-GB" sz="1200" dirty="0" smtClean="0"/>
              <a:t>sources </a:t>
            </a:r>
            <a:r>
              <a:rPr lang="en-GB" sz="1200" dirty="0"/>
              <a:t>for optical </a:t>
            </a:r>
            <a:r>
              <a:rPr lang="en-GB" sz="1200" dirty="0" err="1"/>
              <a:t>extensiometry</a:t>
            </a:r>
            <a:r>
              <a:rPr lang="en-GB" sz="1200" dirty="0"/>
              <a:t> 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577676" y="361980"/>
            <a:ext cx="23442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Interchangeable/</a:t>
            </a:r>
            <a:r>
              <a:rPr lang="en-GB" sz="1200" dirty="0" err="1" smtClean="0"/>
              <a:t>offsettable</a:t>
            </a:r>
            <a:r>
              <a:rPr lang="en-GB" sz="1200" dirty="0" smtClean="0"/>
              <a:t>  </a:t>
            </a:r>
            <a:r>
              <a:rPr lang="en-GB" sz="1200" dirty="0"/>
              <a:t>standardised thread load cell and grip </a:t>
            </a:r>
            <a:r>
              <a:rPr lang="en-GB" sz="1200" dirty="0" smtClean="0"/>
              <a:t>system</a:t>
            </a:r>
            <a:endParaRPr lang="en-GB" sz="1200" dirty="0"/>
          </a:p>
        </p:txBody>
      </p:sp>
      <p:sp>
        <p:nvSpPr>
          <p:cNvPr id="13" name="TextBox 12"/>
          <p:cNvSpPr txBox="1"/>
          <p:nvPr/>
        </p:nvSpPr>
        <p:spPr>
          <a:xfrm>
            <a:off x="6577676" y="4547736"/>
            <a:ext cx="216024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Linear DC </a:t>
            </a:r>
            <a:r>
              <a:rPr lang="en-GB" sz="1200" dirty="0" smtClean="0"/>
              <a:t>actuator</a:t>
            </a:r>
            <a:endParaRPr lang="en-GB" sz="1200" dirty="0"/>
          </a:p>
        </p:txBody>
      </p:sp>
      <p:sp>
        <p:nvSpPr>
          <p:cNvPr id="14" name="TextBox 13"/>
          <p:cNvSpPr txBox="1"/>
          <p:nvPr/>
        </p:nvSpPr>
        <p:spPr>
          <a:xfrm>
            <a:off x="6577676" y="3570982"/>
            <a:ext cx="20162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Lever with interchangeable ranges (via movable pin</a:t>
            </a:r>
            <a:r>
              <a:rPr lang="en-GB" sz="1200" dirty="0" smtClean="0"/>
              <a:t>)</a:t>
            </a:r>
            <a:endParaRPr lang="en-GB" sz="1200" dirty="0"/>
          </a:p>
        </p:txBody>
      </p:sp>
      <p:sp>
        <p:nvSpPr>
          <p:cNvPr id="15" name="TextBox 14"/>
          <p:cNvSpPr txBox="1"/>
          <p:nvPr/>
        </p:nvSpPr>
        <p:spPr>
          <a:xfrm>
            <a:off x="6577677" y="2346846"/>
            <a:ext cx="237626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Appreciable space for sample/grips/load </a:t>
            </a:r>
            <a:r>
              <a:rPr lang="en-GB" sz="1200" dirty="0" smtClean="0"/>
              <a:t>cell</a:t>
            </a:r>
            <a:endParaRPr lang="en-GB" sz="1200" dirty="0"/>
          </a:p>
        </p:txBody>
      </p:sp>
      <p:cxnSp>
        <p:nvCxnSpPr>
          <p:cNvPr id="20" name="Straight Arrow Connector 19"/>
          <p:cNvCxnSpPr>
            <a:stCxn id="38" idx="1"/>
          </p:cNvCxnSpPr>
          <p:nvPr/>
        </p:nvCxnSpPr>
        <p:spPr>
          <a:xfrm flipH="1" flipV="1">
            <a:off x="5641573" y="2880519"/>
            <a:ext cx="936104" cy="32490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46" idx="1"/>
          </p:cNvCxnSpPr>
          <p:nvPr/>
        </p:nvCxnSpPr>
        <p:spPr>
          <a:xfrm flipH="1" flipV="1">
            <a:off x="5218992" y="3638144"/>
            <a:ext cx="1358684" cy="66772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>
            <a:stCxn id="9" idx="1"/>
          </p:cNvCxnSpPr>
          <p:nvPr/>
        </p:nvCxnSpPr>
        <p:spPr>
          <a:xfrm flipH="1" flipV="1">
            <a:off x="4824537" y="1800401"/>
            <a:ext cx="1753140" cy="18088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1"/>
          </p:cNvCxnSpPr>
          <p:nvPr/>
        </p:nvCxnSpPr>
        <p:spPr>
          <a:xfrm flipH="1" flipV="1">
            <a:off x="4824536" y="4547737"/>
            <a:ext cx="1753140" cy="13849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15" idx="1"/>
          </p:cNvCxnSpPr>
          <p:nvPr/>
        </p:nvCxnSpPr>
        <p:spPr>
          <a:xfrm flipH="1" flipV="1">
            <a:off x="5321499" y="2030264"/>
            <a:ext cx="1256178" cy="54741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14" idx="1"/>
          </p:cNvCxnSpPr>
          <p:nvPr/>
        </p:nvCxnSpPr>
        <p:spPr>
          <a:xfrm flipH="1" flipV="1">
            <a:off x="4925768" y="2879302"/>
            <a:ext cx="1651908" cy="922513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12" idx="1"/>
          </p:cNvCxnSpPr>
          <p:nvPr/>
        </p:nvCxnSpPr>
        <p:spPr>
          <a:xfrm flipH="1">
            <a:off x="5218992" y="685146"/>
            <a:ext cx="1358684" cy="32316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577676" y="4896743"/>
            <a:ext cx="223224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Removable instrument feet for horizontal </a:t>
            </a:r>
            <a:r>
              <a:rPr lang="en-GB" sz="1200" dirty="0" smtClean="0"/>
              <a:t>operation</a:t>
            </a:r>
            <a:endParaRPr lang="en-GB" sz="1200" dirty="0"/>
          </a:p>
        </p:txBody>
      </p:sp>
      <p:cxnSp>
        <p:nvCxnSpPr>
          <p:cNvPr id="61" name="Straight Arrow Connector 60"/>
          <p:cNvCxnSpPr>
            <a:stCxn id="60" idx="1"/>
          </p:cNvCxnSpPr>
          <p:nvPr/>
        </p:nvCxnSpPr>
        <p:spPr>
          <a:xfrm flipH="1">
            <a:off x="5898334" y="5127576"/>
            <a:ext cx="679342" cy="1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6577677" y="2882260"/>
            <a:ext cx="2376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Substantially built instrument superstructure (steel box tube </a:t>
            </a:r>
            <a:r>
              <a:rPr lang="en-GB" sz="1200" dirty="0" smtClean="0"/>
              <a:t>core, steel </a:t>
            </a:r>
            <a:r>
              <a:rPr lang="en-GB" sz="1200" dirty="0"/>
              <a:t>side panels</a:t>
            </a:r>
            <a:r>
              <a:rPr lang="en-GB" sz="1200" dirty="0" smtClean="0"/>
              <a:t>)</a:t>
            </a:r>
            <a:endParaRPr lang="en-GB" sz="1200" dirty="0"/>
          </a:p>
        </p:txBody>
      </p:sp>
      <p:sp>
        <p:nvSpPr>
          <p:cNvPr id="46" name="TextBox 45"/>
          <p:cNvSpPr txBox="1"/>
          <p:nvPr/>
        </p:nvSpPr>
        <p:spPr>
          <a:xfrm>
            <a:off x="6577676" y="4075038"/>
            <a:ext cx="234422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/>
              <a:t>Digital scale provision for non-optical </a:t>
            </a:r>
            <a:r>
              <a:rPr lang="en-GB" sz="1200" dirty="0" err="1"/>
              <a:t>extensiometry</a:t>
            </a:r>
            <a:r>
              <a:rPr lang="en-GB" sz="1200" dirty="0"/>
              <a:t> tests</a:t>
            </a:r>
          </a:p>
        </p:txBody>
      </p:sp>
      <p:cxnSp>
        <p:nvCxnSpPr>
          <p:cNvPr id="84" name="Straight Arrow Connector 83"/>
          <p:cNvCxnSpPr/>
          <p:nvPr/>
        </p:nvCxnSpPr>
        <p:spPr>
          <a:xfrm flipV="1">
            <a:off x="3769363" y="792066"/>
            <a:ext cx="0" cy="4547758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87"/>
          <p:cNvSpPr txBox="1"/>
          <p:nvPr/>
        </p:nvSpPr>
        <p:spPr>
          <a:xfrm rot="16200000">
            <a:off x="3284061" y="2972209"/>
            <a:ext cx="787724" cy="2770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~1.6m</a:t>
            </a:r>
            <a:endParaRPr lang="en-GB" sz="1200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36" r="9012"/>
          <a:stretch/>
        </p:blipFill>
        <p:spPr>
          <a:xfrm>
            <a:off x="360040" y="507871"/>
            <a:ext cx="3061063" cy="5010801"/>
          </a:xfrm>
          <a:prstGeom prst="rect">
            <a:avLst/>
          </a:prstGeom>
        </p:spPr>
      </p:pic>
      <p:sp>
        <p:nvSpPr>
          <p:cNvPr id="91" name="TextBox 90"/>
          <p:cNvSpPr txBox="1"/>
          <p:nvPr/>
        </p:nvSpPr>
        <p:spPr>
          <a:xfrm>
            <a:off x="932865" y="5241673"/>
            <a:ext cx="248823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b="1" dirty="0" smtClean="0"/>
              <a:t>(Early prototype assembly photo</a:t>
            </a:r>
            <a:r>
              <a:rPr lang="en-GB" sz="1200" dirty="0" smtClean="0"/>
              <a:t>)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5355735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977" r="31045"/>
          <a:stretch/>
        </p:blipFill>
        <p:spPr>
          <a:xfrm>
            <a:off x="1532287" y="198"/>
            <a:ext cx="3039627" cy="576064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51635" y="2088431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(1)</a:t>
            </a:r>
            <a:endParaRPr lang="en-GB" sz="1200" dirty="0"/>
          </a:p>
        </p:txBody>
      </p:sp>
      <p:cxnSp>
        <p:nvCxnSpPr>
          <p:cNvPr id="4" name="Straight Arrow Connector 3"/>
          <p:cNvCxnSpPr>
            <a:stCxn id="3" idx="1"/>
          </p:cNvCxnSpPr>
          <p:nvPr/>
        </p:nvCxnSpPr>
        <p:spPr>
          <a:xfrm flipH="1">
            <a:off x="3328901" y="2226931"/>
            <a:ext cx="1222734" cy="1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>
            <a:stCxn id="13" idx="3"/>
          </p:cNvCxnSpPr>
          <p:nvPr/>
        </p:nvCxnSpPr>
        <p:spPr>
          <a:xfrm flipV="1">
            <a:off x="1240668" y="4619744"/>
            <a:ext cx="576064" cy="13850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543539" y="3930557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(2)</a:t>
            </a:r>
            <a:endParaRPr lang="en-GB" sz="1200" dirty="0"/>
          </a:p>
        </p:txBody>
      </p:sp>
      <p:cxnSp>
        <p:nvCxnSpPr>
          <p:cNvPr id="8" name="Straight Arrow Connector 7"/>
          <p:cNvCxnSpPr>
            <a:stCxn id="9" idx="1"/>
          </p:cNvCxnSpPr>
          <p:nvPr/>
        </p:nvCxnSpPr>
        <p:spPr>
          <a:xfrm flipH="1">
            <a:off x="3665410" y="4315163"/>
            <a:ext cx="887626" cy="24887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553036" y="4176663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(3)</a:t>
            </a:r>
            <a:endParaRPr lang="en-GB" sz="1200" dirty="0"/>
          </a:p>
        </p:txBody>
      </p:sp>
      <p:cxnSp>
        <p:nvCxnSpPr>
          <p:cNvPr id="10" name="Straight Arrow Connector 9"/>
          <p:cNvCxnSpPr>
            <a:stCxn id="11" idx="1"/>
          </p:cNvCxnSpPr>
          <p:nvPr/>
        </p:nvCxnSpPr>
        <p:spPr>
          <a:xfrm flipH="1">
            <a:off x="3832956" y="4870955"/>
            <a:ext cx="745028" cy="97798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4577984" y="4732455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(4)</a:t>
            </a:r>
            <a:endParaRPr lang="en-GB" sz="1200" dirty="0"/>
          </a:p>
        </p:txBody>
      </p:sp>
      <p:cxnSp>
        <p:nvCxnSpPr>
          <p:cNvPr id="12" name="Straight Arrow Connector 11"/>
          <p:cNvCxnSpPr>
            <a:stCxn id="7" idx="1"/>
          </p:cNvCxnSpPr>
          <p:nvPr/>
        </p:nvCxnSpPr>
        <p:spPr>
          <a:xfrm flipH="1">
            <a:off x="3328901" y="4069057"/>
            <a:ext cx="1214638" cy="31259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833568" y="4619744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(5)</a:t>
            </a:r>
            <a:endParaRPr lang="en-GB" sz="1200" dirty="0"/>
          </a:p>
        </p:txBody>
      </p:sp>
      <p:cxnSp>
        <p:nvCxnSpPr>
          <p:cNvPr id="14" name="Straight Arrow Connector 13"/>
          <p:cNvCxnSpPr>
            <a:stCxn id="16" idx="3"/>
          </p:cNvCxnSpPr>
          <p:nvPr/>
        </p:nvCxnSpPr>
        <p:spPr>
          <a:xfrm>
            <a:off x="1240668" y="1422710"/>
            <a:ext cx="1224136" cy="51642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833568" y="1284210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(6)</a:t>
            </a:r>
            <a:endParaRPr lang="en-GB" sz="1200" dirty="0"/>
          </a:p>
        </p:txBody>
      </p:sp>
      <p:sp>
        <p:nvSpPr>
          <p:cNvPr id="17" name="Left Brace 16"/>
          <p:cNvSpPr/>
          <p:nvPr/>
        </p:nvSpPr>
        <p:spPr>
          <a:xfrm>
            <a:off x="1453105" y="2947503"/>
            <a:ext cx="147603" cy="2448272"/>
          </a:xfrm>
          <a:prstGeom prst="leftBrace">
            <a:avLst>
              <a:gd name="adj1" fmla="val 32160"/>
              <a:gd name="adj2" fmla="val 10393"/>
            </a:avLst>
          </a:prstGeom>
          <a:ln w="222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Left Brace 17"/>
          <p:cNvSpPr/>
          <p:nvPr/>
        </p:nvSpPr>
        <p:spPr>
          <a:xfrm>
            <a:off x="1453105" y="1177446"/>
            <a:ext cx="147603" cy="1775061"/>
          </a:xfrm>
          <a:prstGeom prst="leftBrace">
            <a:avLst>
              <a:gd name="adj1" fmla="val 32160"/>
              <a:gd name="adj2" fmla="val 69936"/>
            </a:avLst>
          </a:prstGeom>
          <a:ln w="22225">
            <a:solidFill>
              <a:schemeClr val="tx2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TextBox 18"/>
          <p:cNvSpPr txBox="1"/>
          <p:nvPr/>
        </p:nvSpPr>
        <p:spPr>
          <a:xfrm>
            <a:off x="755739" y="2088431"/>
            <a:ext cx="7729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(7) Sample section</a:t>
            </a:r>
            <a:endParaRPr lang="en-GB" sz="1200" dirty="0"/>
          </a:p>
        </p:txBody>
      </p:sp>
      <p:sp>
        <p:nvSpPr>
          <p:cNvPr id="20" name="TextBox 19"/>
          <p:cNvSpPr txBox="1"/>
          <p:nvPr/>
        </p:nvSpPr>
        <p:spPr>
          <a:xfrm>
            <a:off x="720080" y="2880519"/>
            <a:ext cx="808620" cy="646331"/>
          </a:xfrm>
          <a:prstGeom prst="rect">
            <a:avLst/>
          </a:prstGeom>
          <a:noFill/>
          <a:ln w="22225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(8) Actuator section</a:t>
            </a:r>
            <a:endParaRPr lang="en-GB" sz="1200" dirty="0"/>
          </a:p>
        </p:txBody>
      </p:sp>
      <p:sp>
        <p:nvSpPr>
          <p:cNvPr id="21" name="TextBox 20"/>
          <p:cNvSpPr txBox="1"/>
          <p:nvPr/>
        </p:nvSpPr>
        <p:spPr>
          <a:xfrm>
            <a:off x="833568" y="1739424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(9)</a:t>
            </a:r>
            <a:endParaRPr lang="en-GB" sz="1200" dirty="0"/>
          </a:p>
        </p:txBody>
      </p:sp>
      <p:cxnSp>
        <p:nvCxnSpPr>
          <p:cNvPr id="22" name="Straight Arrow Connector 21"/>
          <p:cNvCxnSpPr>
            <a:stCxn id="21" idx="3"/>
          </p:cNvCxnSpPr>
          <p:nvPr/>
        </p:nvCxnSpPr>
        <p:spPr>
          <a:xfrm>
            <a:off x="1240668" y="1877924"/>
            <a:ext cx="490370" cy="12243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789202" y="4986753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(10)</a:t>
            </a:r>
            <a:endParaRPr lang="en-GB" sz="1200" dirty="0"/>
          </a:p>
        </p:txBody>
      </p:sp>
      <p:cxnSp>
        <p:nvCxnSpPr>
          <p:cNvPr id="26" name="Straight Arrow Connector 25"/>
          <p:cNvCxnSpPr>
            <a:stCxn id="25" idx="3"/>
          </p:cNvCxnSpPr>
          <p:nvPr/>
        </p:nvCxnSpPr>
        <p:spPr>
          <a:xfrm flipV="1">
            <a:off x="1240668" y="4732455"/>
            <a:ext cx="1440160" cy="392798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4560903" y="3686213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(11)</a:t>
            </a:r>
            <a:endParaRPr lang="en-GB" sz="1200" dirty="0"/>
          </a:p>
        </p:txBody>
      </p:sp>
      <p:cxnSp>
        <p:nvCxnSpPr>
          <p:cNvPr id="29" name="Straight Arrow Connector 28"/>
          <p:cNvCxnSpPr>
            <a:stCxn id="34" idx="3"/>
          </p:cNvCxnSpPr>
          <p:nvPr/>
        </p:nvCxnSpPr>
        <p:spPr>
          <a:xfrm flipV="1">
            <a:off x="1240668" y="3384575"/>
            <a:ext cx="1576362" cy="30762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789202" y="3553704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(12)</a:t>
            </a:r>
            <a:endParaRPr lang="en-GB" sz="1200" dirty="0"/>
          </a:p>
        </p:txBody>
      </p:sp>
      <p:cxnSp>
        <p:nvCxnSpPr>
          <p:cNvPr id="36" name="Straight Arrow Connector 35"/>
          <p:cNvCxnSpPr>
            <a:stCxn id="28" idx="1"/>
          </p:cNvCxnSpPr>
          <p:nvPr/>
        </p:nvCxnSpPr>
        <p:spPr>
          <a:xfrm flipH="1">
            <a:off x="3040869" y="3824713"/>
            <a:ext cx="1520034" cy="14695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stCxn id="39" idx="1"/>
          </p:cNvCxnSpPr>
          <p:nvPr/>
        </p:nvCxnSpPr>
        <p:spPr>
          <a:xfrm flipH="1">
            <a:off x="3155758" y="3246076"/>
            <a:ext cx="1397278" cy="21050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4553036" y="3107576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(13)</a:t>
            </a:r>
            <a:endParaRPr lang="en-GB" sz="1200" dirty="0"/>
          </a:p>
        </p:txBody>
      </p:sp>
      <p:cxnSp>
        <p:nvCxnSpPr>
          <p:cNvPr id="40" name="Straight Arrow Connector 39"/>
          <p:cNvCxnSpPr>
            <a:stCxn id="41" idx="1"/>
          </p:cNvCxnSpPr>
          <p:nvPr/>
        </p:nvCxnSpPr>
        <p:spPr>
          <a:xfrm flipH="1">
            <a:off x="3190920" y="2442955"/>
            <a:ext cx="1362116" cy="29180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4553036" y="2304455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(14)</a:t>
            </a:r>
            <a:endParaRPr lang="en-GB" sz="1200" dirty="0"/>
          </a:p>
        </p:txBody>
      </p:sp>
      <p:cxnSp>
        <p:nvCxnSpPr>
          <p:cNvPr id="42" name="Straight Arrow Connector 41"/>
          <p:cNvCxnSpPr>
            <a:stCxn id="43" idx="1"/>
          </p:cNvCxnSpPr>
          <p:nvPr/>
        </p:nvCxnSpPr>
        <p:spPr>
          <a:xfrm flipH="1">
            <a:off x="3066977" y="2809004"/>
            <a:ext cx="1489466" cy="242694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556443" y="2670504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(15)</a:t>
            </a:r>
            <a:endParaRPr lang="en-GB" sz="1200" dirty="0"/>
          </a:p>
        </p:txBody>
      </p:sp>
      <p:sp>
        <p:nvSpPr>
          <p:cNvPr id="44" name="TextBox 43"/>
          <p:cNvSpPr txBox="1"/>
          <p:nvPr/>
        </p:nvSpPr>
        <p:spPr>
          <a:xfrm>
            <a:off x="3400908" y="5395775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(16)</a:t>
            </a:r>
            <a:endParaRPr lang="en-GB" sz="1200" dirty="0"/>
          </a:p>
        </p:txBody>
      </p:sp>
      <p:cxnSp>
        <p:nvCxnSpPr>
          <p:cNvPr id="45" name="Straight Arrow Connector 44"/>
          <p:cNvCxnSpPr>
            <a:stCxn id="44" idx="0"/>
          </p:cNvCxnSpPr>
          <p:nvPr/>
        </p:nvCxnSpPr>
        <p:spPr>
          <a:xfrm flipH="1" flipV="1">
            <a:off x="3209833" y="4968752"/>
            <a:ext cx="416808" cy="427023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48" idx="1"/>
          </p:cNvCxnSpPr>
          <p:nvPr/>
        </p:nvCxnSpPr>
        <p:spPr>
          <a:xfrm flipH="1">
            <a:off x="3155758" y="3534108"/>
            <a:ext cx="1397278" cy="10282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4553036" y="3395608"/>
            <a:ext cx="48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(18)</a:t>
            </a:r>
            <a:endParaRPr lang="en-GB" sz="1200" dirty="0"/>
          </a:p>
        </p:txBody>
      </p:sp>
      <p:sp>
        <p:nvSpPr>
          <p:cNvPr id="49" name="TextBox 48"/>
          <p:cNvSpPr txBox="1"/>
          <p:nvPr/>
        </p:nvSpPr>
        <p:spPr>
          <a:xfrm>
            <a:off x="2980427" y="5395775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(19)</a:t>
            </a:r>
            <a:endParaRPr lang="en-GB" sz="1200" dirty="0"/>
          </a:p>
        </p:txBody>
      </p:sp>
      <p:cxnSp>
        <p:nvCxnSpPr>
          <p:cNvPr id="50" name="Straight Arrow Connector 49"/>
          <p:cNvCxnSpPr>
            <a:stCxn id="49" idx="0"/>
          </p:cNvCxnSpPr>
          <p:nvPr/>
        </p:nvCxnSpPr>
        <p:spPr>
          <a:xfrm flipH="1" flipV="1">
            <a:off x="2947353" y="4968753"/>
            <a:ext cx="258807" cy="427022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>
            <a:off x="4543539" y="2911155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(20)</a:t>
            </a:r>
            <a:endParaRPr lang="en-GB" sz="1200" dirty="0"/>
          </a:p>
        </p:txBody>
      </p:sp>
      <p:cxnSp>
        <p:nvCxnSpPr>
          <p:cNvPr id="92" name="Straight Arrow Connector 91"/>
          <p:cNvCxnSpPr/>
          <p:nvPr/>
        </p:nvCxnSpPr>
        <p:spPr>
          <a:xfrm flipH="1">
            <a:off x="3094864" y="3049655"/>
            <a:ext cx="1466783" cy="15402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95"/>
          <p:cNvSpPr txBox="1"/>
          <p:nvPr/>
        </p:nvSpPr>
        <p:spPr>
          <a:xfrm>
            <a:off x="4556002" y="1584375"/>
            <a:ext cx="480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(21)</a:t>
            </a:r>
            <a:endParaRPr lang="en-GB" sz="1200" dirty="0"/>
          </a:p>
        </p:txBody>
      </p:sp>
      <p:cxnSp>
        <p:nvCxnSpPr>
          <p:cNvPr id="97" name="Straight Arrow Connector 96"/>
          <p:cNvCxnSpPr>
            <a:stCxn id="96" idx="1"/>
          </p:cNvCxnSpPr>
          <p:nvPr/>
        </p:nvCxnSpPr>
        <p:spPr>
          <a:xfrm flipH="1">
            <a:off x="3137929" y="1722875"/>
            <a:ext cx="1418073" cy="5516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Arrow Connector 101"/>
          <p:cNvCxnSpPr/>
          <p:nvPr/>
        </p:nvCxnSpPr>
        <p:spPr>
          <a:xfrm flipH="1" flipV="1">
            <a:off x="3155758" y="360239"/>
            <a:ext cx="1395877" cy="573306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/>
          <p:cNvSpPr txBox="1"/>
          <p:nvPr/>
        </p:nvSpPr>
        <p:spPr>
          <a:xfrm>
            <a:off x="4560903" y="778097"/>
            <a:ext cx="480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(22)</a:t>
            </a:r>
            <a:endParaRPr lang="en-GB" sz="1200" dirty="0"/>
          </a:p>
        </p:txBody>
      </p:sp>
      <p:sp>
        <p:nvSpPr>
          <p:cNvPr id="105" name="TextBox 104"/>
          <p:cNvSpPr txBox="1"/>
          <p:nvPr/>
        </p:nvSpPr>
        <p:spPr>
          <a:xfrm>
            <a:off x="4571914" y="1235368"/>
            <a:ext cx="480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(23)</a:t>
            </a:r>
            <a:endParaRPr lang="en-GB" sz="1200" dirty="0"/>
          </a:p>
        </p:txBody>
      </p:sp>
      <p:cxnSp>
        <p:nvCxnSpPr>
          <p:cNvPr id="106" name="Straight Arrow Connector 105"/>
          <p:cNvCxnSpPr>
            <a:stCxn id="105" idx="1"/>
          </p:cNvCxnSpPr>
          <p:nvPr/>
        </p:nvCxnSpPr>
        <p:spPr>
          <a:xfrm flipH="1">
            <a:off x="3209833" y="1373868"/>
            <a:ext cx="1362081" cy="13849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1" name="TextBox 110"/>
          <p:cNvSpPr txBox="1"/>
          <p:nvPr/>
        </p:nvSpPr>
        <p:spPr>
          <a:xfrm>
            <a:off x="4553036" y="1008311"/>
            <a:ext cx="480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(24)</a:t>
            </a:r>
            <a:endParaRPr lang="en-GB" sz="1200" dirty="0"/>
          </a:p>
        </p:txBody>
      </p:sp>
      <p:cxnSp>
        <p:nvCxnSpPr>
          <p:cNvPr id="112" name="Straight Arrow Connector 111"/>
          <p:cNvCxnSpPr/>
          <p:nvPr/>
        </p:nvCxnSpPr>
        <p:spPr>
          <a:xfrm flipH="1">
            <a:off x="3200394" y="1146810"/>
            <a:ext cx="1343145" cy="6924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4542159" y="1894473"/>
            <a:ext cx="48003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(25)</a:t>
            </a:r>
            <a:endParaRPr lang="en-GB" sz="1200" dirty="0"/>
          </a:p>
        </p:txBody>
      </p:sp>
      <p:cxnSp>
        <p:nvCxnSpPr>
          <p:cNvPr id="119" name="Straight Arrow Connector 118"/>
          <p:cNvCxnSpPr>
            <a:stCxn id="118" idx="1"/>
          </p:cNvCxnSpPr>
          <p:nvPr/>
        </p:nvCxnSpPr>
        <p:spPr>
          <a:xfrm flipH="1" flipV="1">
            <a:off x="3133530" y="2023098"/>
            <a:ext cx="1408629" cy="9875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3" name="Picture 13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273" t="15226" r="16964" b="5912"/>
          <a:stretch/>
        </p:blipFill>
        <p:spPr>
          <a:xfrm>
            <a:off x="5873854" y="522817"/>
            <a:ext cx="2545123" cy="4805973"/>
          </a:xfrm>
          <a:prstGeom prst="rect">
            <a:avLst/>
          </a:prstGeom>
        </p:spPr>
      </p:pic>
      <p:sp>
        <p:nvSpPr>
          <p:cNvPr id="134" name="TextBox 133"/>
          <p:cNvSpPr txBox="1"/>
          <p:nvPr/>
        </p:nvSpPr>
        <p:spPr>
          <a:xfrm>
            <a:off x="7344816" y="5402250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(2)</a:t>
            </a:r>
            <a:endParaRPr lang="en-GB" sz="1200" dirty="0"/>
          </a:p>
        </p:txBody>
      </p:sp>
      <p:sp>
        <p:nvSpPr>
          <p:cNvPr id="135" name="TextBox 134"/>
          <p:cNvSpPr txBox="1"/>
          <p:nvPr/>
        </p:nvSpPr>
        <p:spPr>
          <a:xfrm>
            <a:off x="7776864" y="5413283"/>
            <a:ext cx="407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(3)</a:t>
            </a:r>
            <a:endParaRPr lang="en-GB" sz="1200" dirty="0"/>
          </a:p>
        </p:txBody>
      </p:sp>
      <p:sp>
        <p:nvSpPr>
          <p:cNvPr id="137" name="TextBox 136"/>
          <p:cNvSpPr txBox="1"/>
          <p:nvPr/>
        </p:nvSpPr>
        <p:spPr>
          <a:xfrm>
            <a:off x="5112568" y="3002493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(20)</a:t>
            </a:r>
            <a:endParaRPr lang="en-GB" sz="1200" dirty="0"/>
          </a:p>
        </p:txBody>
      </p:sp>
      <p:sp>
        <p:nvSpPr>
          <p:cNvPr id="138" name="TextBox 137"/>
          <p:cNvSpPr txBox="1"/>
          <p:nvPr/>
        </p:nvSpPr>
        <p:spPr>
          <a:xfrm>
            <a:off x="5184576" y="4732455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200" dirty="0" smtClean="0"/>
              <a:t>(13)</a:t>
            </a:r>
            <a:endParaRPr lang="en-GB" sz="1200" dirty="0"/>
          </a:p>
        </p:txBody>
      </p:sp>
      <p:sp>
        <p:nvSpPr>
          <p:cNvPr id="139" name="TextBox 138"/>
          <p:cNvSpPr txBox="1"/>
          <p:nvPr/>
        </p:nvSpPr>
        <p:spPr>
          <a:xfrm>
            <a:off x="5165158" y="731312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(14)</a:t>
            </a:r>
            <a:endParaRPr lang="en-GB" sz="1200" dirty="0"/>
          </a:p>
        </p:txBody>
      </p:sp>
      <p:sp>
        <p:nvSpPr>
          <p:cNvPr id="140" name="TextBox 139"/>
          <p:cNvSpPr txBox="1"/>
          <p:nvPr/>
        </p:nvSpPr>
        <p:spPr>
          <a:xfrm>
            <a:off x="5112568" y="3878119"/>
            <a:ext cx="483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(18)</a:t>
            </a:r>
            <a:endParaRPr lang="en-GB" sz="1200" dirty="0"/>
          </a:p>
        </p:txBody>
      </p:sp>
      <p:cxnSp>
        <p:nvCxnSpPr>
          <p:cNvPr id="142" name="Straight Arrow Connector 141"/>
          <p:cNvCxnSpPr>
            <a:stCxn id="134" idx="0"/>
          </p:cNvCxnSpPr>
          <p:nvPr/>
        </p:nvCxnSpPr>
        <p:spPr>
          <a:xfrm flipV="1">
            <a:off x="7548366" y="4786252"/>
            <a:ext cx="121172" cy="615998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Arrow Connector 143"/>
          <p:cNvCxnSpPr>
            <a:stCxn id="135" idx="0"/>
          </p:cNvCxnSpPr>
          <p:nvPr/>
        </p:nvCxnSpPr>
        <p:spPr>
          <a:xfrm flipV="1">
            <a:off x="7980414" y="4315163"/>
            <a:ext cx="72008" cy="109812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Arrow Connector 147"/>
          <p:cNvCxnSpPr>
            <a:stCxn id="139" idx="3"/>
          </p:cNvCxnSpPr>
          <p:nvPr/>
        </p:nvCxnSpPr>
        <p:spPr>
          <a:xfrm flipV="1">
            <a:off x="5616624" y="749875"/>
            <a:ext cx="1132710" cy="119937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Arrow Connector 150"/>
          <p:cNvCxnSpPr>
            <a:stCxn id="138" idx="3"/>
          </p:cNvCxnSpPr>
          <p:nvPr/>
        </p:nvCxnSpPr>
        <p:spPr>
          <a:xfrm flipV="1">
            <a:off x="5636042" y="4225355"/>
            <a:ext cx="1204718" cy="64560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Arrow Connector 152"/>
          <p:cNvCxnSpPr>
            <a:stCxn id="137" idx="3"/>
          </p:cNvCxnSpPr>
          <p:nvPr/>
        </p:nvCxnSpPr>
        <p:spPr>
          <a:xfrm flipV="1">
            <a:off x="5564034" y="2376463"/>
            <a:ext cx="1780782" cy="76453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Arrow Connector 155"/>
          <p:cNvCxnSpPr>
            <a:stCxn id="137" idx="3"/>
          </p:cNvCxnSpPr>
          <p:nvPr/>
        </p:nvCxnSpPr>
        <p:spPr>
          <a:xfrm flipV="1">
            <a:off x="5564034" y="2309973"/>
            <a:ext cx="1224136" cy="83102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Arrow Connector 157"/>
          <p:cNvCxnSpPr>
            <a:stCxn id="140" idx="3"/>
          </p:cNvCxnSpPr>
          <p:nvPr/>
        </p:nvCxnSpPr>
        <p:spPr>
          <a:xfrm flipV="1">
            <a:off x="5595568" y="3686213"/>
            <a:ext cx="1461216" cy="330406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5" name="TextBox 174"/>
          <p:cNvSpPr txBox="1"/>
          <p:nvPr/>
        </p:nvSpPr>
        <p:spPr>
          <a:xfrm>
            <a:off x="4553036" y="2499449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(17)</a:t>
            </a:r>
            <a:endParaRPr lang="en-GB" sz="1200" dirty="0"/>
          </a:p>
        </p:txBody>
      </p:sp>
      <p:cxnSp>
        <p:nvCxnSpPr>
          <p:cNvPr id="176" name="Straight Arrow Connector 175"/>
          <p:cNvCxnSpPr>
            <a:stCxn id="175" idx="1"/>
          </p:cNvCxnSpPr>
          <p:nvPr/>
        </p:nvCxnSpPr>
        <p:spPr>
          <a:xfrm flipH="1">
            <a:off x="3155758" y="2637949"/>
            <a:ext cx="1397278" cy="242570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9" name="TextBox 178"/>
          <p:cNvSpPr txBox="1"/>
          <p:nvPr/>
        </p:nvSpPr>
        <p:spPr>
          <a:xfrm>
            <a:off x="5165158" y="1055096"/>
            <a:ext cx="45146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200" dirty="0" smtClean="0"/>
              <a:t>(17)</a:t>
            </a:r>
            <a:endParaRPr lang="en-GB" sz="1200" dirty="0"/>
          </a:p>
        </p:txBody>
      </p:sp>
      <p:cxnSp>
        <p:nvCxnSpPr>
          <p:cNvPr id="180" name="Straight Arrow Connector 179"/>
          <p:cNvCxnSpPr/>
          <p:nvPr/>
        </p:nvCxnSpPr>
        <p:spPr>
          <a:xfrm flipV="1">
            <a:off x="5616624" y="1146810"/>
            <a:ext cx="1368152" cy="59969"/>
          </a:xfrm>
          <a:prstGeom prst="straightConnector1">
            <a:avLst/>
          </a:prstGeom>
          <a:ln w="22225">
            <a:solidFill>
              <a:schemeClr val="tx2">
                <a:lumMod val="20000"/>
                <a:lumOff val="80000"/>
              </a:schemeClr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2201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946</TotalTime>
  <Words>184</Words>
  <Application>Microsoft Office PowerPoint</Application>
  <PresentationFormat>Custom</PresentationFormat>
  <Paragraphs>43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Hodgkinson</dc:creator>
  <cp:lastModifiedBy>Richard Hodgkinson</cp:lastModifiedBy>
  <cp:revision>121</cp:revision>
  <dcterms:created xsi:type="dcterms:W3CDTF">2023-01-05T12:05:59Z</dcterms:created>
  <dcterms:modified xsi:type="dcterms:W3CDTF">2023-08-30T09:02:30Z</dcterms:modified>
</cp:coreProperties>
</file>

<file path=docProps/thumbnail.jpeg>
</file>